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6"/>
  </p:notesMasterIdLst>
  <p:handoutMasterIdLst>
    <p:handoutMasterId r:id="rId37"/>
  </p:handoutMasterIdLst>
  <p:sldIdLst>
    <p:sldId id="500" r:id="rId3"/>
    <p:sldId id="851" r:id="rId4"/>
    <p:sldId id="839" r:id="rId5"/>
    <p:sldId id="776" r:id="rId6"/>
    <p:sldId id="777" r:id="rId7"/>
    <p:sldId id="778" r:id="rId8"/>
    <p:sldId id="711" r:id="rId9"/>
    <p:sldId id="779" r:id="rId10"/>
    <p:sldId id="780" r:id="rId11"/>
    <p:sldId id="781" r:id="rId12"/>
    <p:sldId id="742" r:id="rId13"/>
    <p:sldId id="782" r:id="rId14"/>
    <p:sldId id="744" r:id="rId15"/>
    <p:sldId id="783" r:id="rId16"/>
    <p:sldId id="784" r:id="rId17"/>
    <p:sldId id="785" r:id="rId18"/>
    <p:sldId id="787" r:id="rId19"/>
    <p:sldId id="788" r:id="rId20"/>
    <p:sldId id="789" r:id="rId21"/>
    <p:sldId id="790" r:id="rId22"/>
    <p:sldId id="791" r:id="rId23"/>
    <p:sldId id="792" r:id="rId24"/>
    <p:sldId id="852" r:id="rId25"/>
    <p:sldId id="794" r:id="rId26"/>
    <p:sldId id="795" r:id="rId27"/>
    <p:sldId id="796" r:id="rId28"/>
    <p:sldId id="797" r:id="rId29"/>
    <p:sldId id="798" r:id="rId30"/>
    <p:sldId id="799" r:id="rId31"/>
    <p:sldId id="800" r:id="rId32"/>
    <p:sldId id="801" r:id="rId33"/>
    <p:sldId id="724" r:id="rId34"/>
    <p:sldId id="681" r:id="rId35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7F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14" y="5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8808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26" Type="http://schemas.openxmlformats.org/officeDocument/2006/relationships/slide" Target="slides/slide29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19.xml"/><Relationship Id="rId25" Type="http://schemas.openxmlformats.org/officeDocument/2006/relationships/slide" Target="slides/slide28.xml"/><Relationship Id="rId2" Type="http://schemas.openxmlformats.org/officeDocument/2006/relationships/slide" Target="slides/slide4.xml"/><Relationship Id="rId16" Type="http://schemas.openxmlformats.org/officeDocument/2006/relationships/slide" Target="slides/slide18.xml"/><Relationship Id="rId20" Type="http://schemas.openxmlformats.org/officeDocument/2006/relationships/slide" Target="slides/slide22.xml"/><Relationship Id="rId29" Type="http://schemas.openxmlformats.org/officeDocument/2006/relationships/slide" Target="slides/slide32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7.xml"/><Relationship Id="rId5" Type="http://schemas.openxmlformats.org/officeDocument/2006/relationships/slide" Target="slides/slide7.xml"/><Relationship Id="rId15" Type="http://schemas.openxmlformats.org/officeDocument/2006/relationships/slide" Target="slides/slide17.xml"/><Relationship Id="rId23" Type="http://schemas.openxmlformats.org/officeDocument/2006/relationships/slide" Target="slides/slide26.xml"/><Relationship Id="rId28" Type="http://schemas.openxmlformats.org/officeDocument/2006/relationships/slide" Target="slides/slide31.xml"/><Relationship Id="rId10" Type="http://schemas.openxmlformats.org/officeDocument/2006/relationships/slide" Target="slides/slide12.xml"/><Relationship Id="rId19" Type="http://schemas.openxmlformats.org/officeDocument/2006/relationships/slide" Target="slides/slide21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5.xml"/><Relationship Id="rId27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79EAC28B-92CB-4B44-B753-05B9E5D082F2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020215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28532F71-2340-EB42-9513-093D0C3453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51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BBBD8A-C9CC-264C-B4D8-6B06AE76CB1F}" type="slidenum">
              <a:rPr lang="en-US" sz="800"/>
              <a:pPr/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Cisco Networking Academy program</a:t>
            </a:r>
          </a:p>
          <a:p>
            <a:pPr>
              <a:buFontTx/>
              <a:buNone/>
            </a:pPr>
            <a:r>
              <a:rPr lang="en-US" b="1"/>
              <a:t>Introduction to Networks</a:t>
            </a:r>
          </a:p>
          <a:p>
            <a:pPr>
              <a:buFontTx/>
              <a:buNone/>
            </a:pPr>
            <a:r>
              <a:rPr lang="en-US" sz="1300" b="1"/>
              <a:t>Chapter 4: Network Access</a:t>
            </a:r>
            <a:endParaRPr lang="en-GB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1E77EF5-0876-2B47-B1A9-9EF6C55C29CE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4.3.3.1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EBB9B4D-B958-604D-90E1-FCA43F4583BD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4.4.1.1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CED6BC-9946-1244-841D-F06851A14F26}" type="slidenum">
              <a:rPr lang="en-US" sz="800"/>
              <a:pPr/>
              <a:t>12</a:t>
            </a:fld>
            <a:endParaRPr lang="en-US" sz="800"/>
          </a:p>
        </p:txBody>
      </p:sp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4.4.1.2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1C9B70-3C4E-4941-B9C5-7DE9698D22AC}" type="slidenum">
              <a:rPr lang="en-US" sz="800"/>
              <a:pPr/>
              <a:t>13</a:t>
            </a:fld>
            <a:endParaRPr lang="en-US" sz="800"/>
          </a:p>
        </p:txBody>
      </p:sp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4.4.2.1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1A2AB8-75B7-FD4B-91A7-39A4269796F6}" type="slidenum">
              <a:rPr lang="en-US" sz="800"/>
              <a:pPr/>
              <a:t>14</a:t>
            </a:fld>
            <a:endParaRPr lang="en-US" sz="800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4.4.2.2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66E285-2F91-8247-880E-BBE5F07EB0A3}" type="slidenum">
              <a:rPr lang="en-US" sz="800"/>
              <a:pPr/>
              <a:t>15</a:t>
            </a:fld>
            <a:endParaRPr lang="en-US" sz="800"/>
          </a:p>
        </p:txBody>
      </p:sp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4.4.2.3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15940A-6200-F84B-8757-DA38D9C0EC98}" type="slidenum">
              <a:rPr lang="en-US" sz="800"/>
              <a:pPr/>
              <a:t>16</a:t>
            </a:fld>
            <a:endParaRPr lang="en-US" sz="800"/>
          </a:p>
        </p:txBody>
      </p:sp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4.4.2.4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A4CD7EC-55A7-064C-9ACA-85D60B96E264}" type="slidenum">
              <a:rPr lang="en-US" sz="800"/>
              <a:pPr/>
              <a:t>17</a:t>
            </a:fld>
            <a:endParaRPr lang="en-US" sz="800"/>
          </a:p>
        </p:txBody>
      </p:sp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4.4.3.1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54A9D2D-8AEA-ED48-B02A-2692E4F3A1ED}" type="slidenum">
              <a:rPr lang="en-US" sz="800"/>
              <a:pPr/>
              <a:t>18</a:t>
            </a:fld>
            <a:endParaRPr lang="en-US" sz="800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4.4.3.2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11D4DD9-0A7D-5943-933A-5CA344AC92B4}" type="slidenum">
              <a:rPr lang="en-US" sz="800"/>
              <a:pPr/>
              <a:t>19</a:t>
            </a:fld>
            <a:endParaRPr lang="en-US" sz="800"/>
          </a:p>
        </p:txBody>
      </p:sp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4.4.3.3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655D6F-1AE4-1643-86D0-052E4B076946}" type="slidenum">
              <a:rPr lang="en-US" sz="800"/>
              <a:pPr/>
              <a:t>2</a:t>
            </a:fld>
            <a:endParaRPr lang="en-US" sz="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Chapter 4 Sections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3136271-7F95-F746-BD7F-7DCB85F75046}" type="slidenum">
              <a:rPr lang="en-US" sz="800"/>
              <a:pPr/>
              <a:t>20</a:t>
            </a:fld>
            <a:endParaRPr lang="en-US" sz="800"/>
          </a:p>
        </p:txBody>
      </p:sp>
      <p:sp>
        <p:nvSpPr>
          <p:cNvPr id="11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4.4.3.4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6DD987-12CC-4741-9670-7E6E8798E78A}" type="slidenum">
              <a:rPr lang="en-US" sz="800"/>
              <a:pPr/>
              <a:t>21</a:t>
            </a:fld>
            <a:endParaRPr lang="en-US" sz="800"/>
          </a:p>
        </p:txBody>
      </p:sp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4.4.3.5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3F0304-6F8C-AA48-989F-BA13F887F174}" type="slidenum">
              <a:rPr lang="en-US" sz="800"/>
              <a:pPr/>
              <a:t>22</a:t>
            </a:fld>
            <a:endParaRPr lang="en-US" sz="800"/>
          </a:p>
        </p:txBody>
      </p:sp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4.4.3.6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Chap4-Local Area Network (LAN) explained!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32F71-2340-EB42-9513-093D0C3453BD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919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A26F7E-9E91-004C-BC2F-14EDF3487293}" type="slidenum">
              <a:rPr lang="en-US" sz="800"/>
              <a:pPr/>
              <a:t>24</a:t>
            </a:fld>
            <a:endParaRPr lang="en-US" sz="800"/>
          </a:p>
        </p:txBody>
      </p:sp>
      <p:sp>
        <p:nvSpPr>
          <p:cNvPr id="12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4.4.4.1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5F0A9D-89E1-524A-9A61-374681164D67}" type="slidenum">
              <a:rPr lang="en-US" sz="800"/>
              <a:pPr/>
              <a:t>25</a:t>
            </a:fld>
            <a:endParaRPr lang="en-US" sz="800"/>
          </a:p>
        </p:txBody>
      </p:sp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4.4.4.2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E01556-35F7-2D45-9866-3A78E4B34515}" type="slidenum">
              <a:rPr lang="en-US" sz="800"/>
              <a:pPr/>
              <a:t>26</a:t>
            </a:fld>
            <a:endParaRPr lang="en-US" sz="800"/>
          </a:p>
        </p:txBody>
      </p:sp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4.4.4.3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380DFD-E2DF-8047-85AA-B09F9427AE6E}" type="slidenum">
              <a:rPr lang="en-US" sz="800"/>
              <a:pPr/>
              <a:t>27</a:t>
            </a:fld>
            <a:endParaRPr lang="en-US" sz="800"/>
          </a:p>
        </p:txBody>
      </p:sp>
      <p:sp>
        <p:nvSpPr>
          <p:cNvPr id="126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4.4.4.4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6415050-F3BE-EB4F-89A4-30FB793F1F9A}" type="slidenum">
              <a:rPr lang="en-US" sz="800"/>
              <a:pPr/>
              <a:t>28</a:t>
            </a:fld>
            <a:endParaRPr lang="en-US" sz="800"/>
          </a:p>
        </p:txBody>
      </p:sp>
      <p:sp>
        <p:nvSpPr>
          <p:cNvPr id="129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4.4.4.5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BAB74B1-EC21-524B-9928-EC992C9F11AD}" type="slidenum">
              <a:rPr lang="en-US" sz="800"/>
              <a:pPr/>
              <a:t>29</a:t>
            </a:fld>
            <a:endParaRPr lang="en-US" sz="800"/>
          </a:p>
        </p:txBody>
      </p:sp>
      <p:sp>
        <p:nvSpPr>
          <p:cNvPr id="131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4.4.4.6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298212-B233-894C-9A6D-86B0EC159525}" type="slidenum">
              <a:rPr lang="en-US" sz="800"/>
              <a:pPr/>
              <a:t>3</a:t>
            </a:fld>
            <a:endParaRPr lang="en-US" sz="800"/>
          </a:p>
        </p:txBody>
      </p:sp>
      <p:sp>
        <p:nvSpPr>
          <p:cNvPr id="7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4.3.1.1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712CA5-6EF6-4A4A-9862-224E67F2018F}" type="slidenum">
              <a:rPr lang="en-US" sz="800"/>
              <a:pPr/>
              <a:t>30</a:t>
            </a:fld>
            <a:endParaRPr lang="en-US" sz="800"/>
          </a:p>
        </p:txBody>
      </p:sp>
      <p:sp>
        <p:nvSpPr>
          <p:cNvPr id="133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4.4.4.7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CC523E2-925D-444C-B25B-2361B91BE0D4}" type="slidenum">
              <a:rPr lang="en-US" sz="800"/>
              <a:pPr/>
              <a:t>31</a:t>
            </a:fld>
            <a:endParaRPr lang="en-US" sz="800"/>
          </a:p>
        </p:txBody>
      </p:sp>
      <p:sp>
        <p:nvSpPr>
          <p:cNvPr id="135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4.4.4.8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8144D9D-93B6-AF40-8854-99CCCFD63AEF}" type="slidenum">
              <a:rPr lang="en-US" sz="800"/>
              <a:pPr/>
              <a:t>32</a:t>
            </a:fld>
            <a:endParaRPr lang="en-US" sz="800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9C13F3D-CB03-114F-A7A7-F7B1E71C9BC5}" type="slidenum">
              <a:rPr lang="en-US" sz="800"/>
              <a:pPr/>
              <a:t>4</a:t>
            </a:fld>
            <a:endParaRPr lang="en-US" sz="800"/>
          </a:p>
        </p:txBody>
      </p:sp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4.3.1.2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44AD357-F9E0-6D40-AFFB-AFE2907FF646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8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4.3.1.3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19C5BE2-FD1D-C74D-86AC-A49D881B1EED}" type="slidenum">
              <a:rPr lang="en-US" sz="800"/>
              <a:pPr/>
              <a:t>6</a:t>
            </a:fld>
            <a:endParaRPr lang="en-US" sz="800"/>
          </a:p>
        </p:txBody>
      </p:sp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4.3.1.4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5AA8A36-FF62-BA47-AD61-0D05EF407952}" type="slidenum">
              <a:rPr lang="en-US" sz="800"/>
              <a:pPr/>
              <a:t>7</a:t>
            </a:fld>
            <a:endParaRPr lang="en-US" sz="800"/>
          </a:p>
        </p:txBody>
      </p:sp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4.3.2.1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71E41DB-0005-154E-86FC-70DA9A132D31}" type="slidenum">
              <a:rPr lang="en-US" sz="800"/>
              <a:pPr/>
              <a:t>8</a:t>
            </a:fld>
            <a:endParaRPr lang="en-US" sz="800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4.3.2.2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22B0B3E-AD45-DC44-BE38-29A90502B4A6}" type="slidenum">
              <a:rPr lang="en-US" sz="800"/>
              <a:pPr/>
              <a:t>9</a:t>
            </a:fld>
            <a:endParaRPr lang="en-US" sz="800"/>
          </a:p>
        </p:txBody>
      </p:sp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4.3.3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82CAA65-064A-A347-B812-2C691AA6C0A0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735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414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68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CB1092E3-16E6-8944-994D-4E348B1D31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3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441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71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350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544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514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25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0111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3155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223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714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87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96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56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2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36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53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87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A37DE0F-5344-D543-AEEB-3082550DA5D5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99D72ABB-44CB-C447-8E09-E18ABB73124E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-202488" y="2208561"/>
            <a:ext cx="4990253" cy="1481138"/>
          </a:xfrm>
        </p:spPr>
        <p:txBody>
          <a:bodyPr/>
          <a:lstStyle/>
          <a:p>
            <a:pPr algn="ctr" eaLnBrk="1" hangingPunct="1"/>
            <a:r>
              <a:rPr lang="en-US" sz="2800" dirty="0">
                <a:latin typeface="Arial" charset="0"/>
              </a:rPr>
              <a:t>Chapter 4:</a:t>
            </a:r>
            <a:br>
              <a:rPr lang="en-US" sz="2800" dirty="0">
                <a:latin typeface="Arial" charset="0"/>
              </a:rPr>
            </a:br>
            <a:r>
              <a:rPr lang="en-US" sz="2800" dirty="0">
                <a:latin typeface="Arial" charset="0"/>
              </a:rPr>
              <a:t>Data Link Layer (OSI Model)</a:t>
            </a:r>
            <a:endParaRPr lang="en-US" sz="280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2400" dirty="0">
                <a:latin typeface="Arial" charset="0"/>
              </a:rPr>
              <a:t>Network Access</a:t>
            </a: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Layer 2 Standards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Data Link Layer Standards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4288927"/>
              </p:ext>
            </p:extLst>
          </p:nvPr>
        </p:nvGraphicFramePr>
        <p:xfrm>
          <a:off x="186831" y="1432604"/>
          <a:ext cx="8772529" cy="47831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0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317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603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Standard</a:t>
                      </a:r>
                      <a:r>
                        <a:rPr lang="en-CA" sz="1800" baseline="0" dirty="0"/>
                        <a:t> organization</a:t>
                      </a:r>
                      <a:endParaRPr lang="en-CA" sz="1800" dirty="0"/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Networking Standards</a:t>
                      </a:r>
                      <a:r>
                        <a:rPr lang="en-CA" sz="1800" baseline="0" dirty="0"/>
                        <a:t> </a:t>
                      </a:r>
                      <a:endParaRPr lang="en-CA" sz="1800" dirty="0"/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2850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IEEE</a:t>
                      </a:r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802.2:</a:t>
                      </a:r>
                      <a:r>
                        <a:rPr lang="en-CA" sz="1200" baseline="0" dirty="0"/>
                        <a:t> Logical Link Control (</a:t>
                      </a:r>
                      <a:r>
                        <a:rPr lang="en-CA" sz="1200" dirty="0"/>
                        <a:t>LLC)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802.3</a:t>
                      </a:r>
                      <a:r>
                        <a:rPr lang="en-CA" sz="1200" baseline="0" dirty="0"/>
                        <a:t>: </a:t>
                      </a:r>
                      <a:r>
                        <a:rPr lang="en-CA" sz="1200" dirty="0"/>
                        <a:t>Ethernet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/>
                        <a:t>802.4:</a:t>
                      </a:r>
                      <a:r>
                        <a:rPr lang="en-CA" sz="1200" baseline="0" dirty="0"/>
                        <a:t> Token bus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/>
                        <a:t>802.5</a:t>
                      </a:r>
                      <a:r>
                        <a:rPr lang="en-CA" sz="1200" baseline="0" dirty="0"/>
                        <a:t>: </a:t>
                      </a:r>
                      <a:r>
                        <a:rPr lang="en-CA" sz="1200" dirty="0"/>
                        <a:t>Token passing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802.11: Wireless LAN (WLAN) &amp; Mesh (Wi-Fi certification)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802.15: Bluetooth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802.16: WiMax</a:t>
                      </a:r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52207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ITU-T</a:t>
                      </a:r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G.992: </a:t>
                      </a:r>
                      <a:r>
                        <a:rPr lang="en-CA" sz="1200" baseline="0" dirty="0"/>
                        <a:t>ADSL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G.8100 - G.8199: MPLS over Transport aspects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/>
                        <a:t>Q.921:</a:t>
                      </a:r>
                      <a:r>
                        <a:rPr lang="en-CA" sz="1200" baseline="0" dirty="0"/>
                        <a:t> ISDN 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/>
                        <a:t>Q.922: Frame Relay</a:t>
                      </a:r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6312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ISO</a:t>
                      </a:r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HDLC</a:t>
                      </a:r>
                      <a:r>
                        <a:rPr lang="en-CA" sz="1200" baseline="0" dirty="0"/>
                        <a:t> (High Level Data Link Control)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ISO 9314: FDDI Media Access Control (MAC)</a:t>
                      </a:r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4167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ANSI</a:t>
                      </a:r>
                    </a:p>
                  </a:txBody>
                  <a:tcPr marL="91447" marR="91447" marT="45723" marB="45723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X3T9.5 and X3T12: Fiber Distributed Data Interface (FDDI) </a:t>
                      </a:r>
                    </a:p>
                  </a:txBody>
                  <a:tcPr marL="91447" marR="91447" marT="45723" marB="45723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Controlling Access to the Media</a:t>
            </a:r>
          </a:p>
        </p:txBody>
      </p:sp>
      <p:pic>
        <p:nvPicPr>
          <p:cNvPr id="9523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18" y="1458391"/>
            <a:ext cx="8633452" cy="355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and Logical Topologies</a:t>
            </a:r>
          </a:p>
        </p:txBody>
      </p:sp>
      <p:pic>
        <p:nvPicPr>
          <p:cNvPr id="97282" name="Content Placeholder 1" descr="topologies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873" r="-24873"/>
          <a:stretch>
            <a:fillRect/>
          </a:stretch>
        </p:blipFill>
        <p:spPr>
          <a:xfrm>
            <a:off x="212725" y="1385888"/>
            <a:ext cx="8734425" cy="5086350"/>
          </a:xfrm>
        </p:spPr>
      </p:pic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WAN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Common Physical WAN Topologies</a:t>
            </a:r>
          </a:p>
        </p:txBody>
      </p:sp>
      <p:pic>
        <p:nvPicPr>
          <p:cNvPr id="99330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124" r="-24124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WAN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Point-to-Point Topology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60" y="1641269"/>
            <a:ext cx="7486650" cy="291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WAN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Logical Point-to-Point Topology</a:t>
            </a:r>
          </a:p>
        </p:txBody>
      </p:sp>
      <p:pic>
        <p:nvPicPr>
          <p:cNvPr id="10342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59"/>
          <a:stretch>
            <a:fillRect/>
          </a:stretch>
        </p:blipFill>
        <p:spPr bwMode="auto">
          <a:xfrm>
            <a:off x="207072" y="1587230"/>
            <a:ext cx="8821311" cy="2899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WAN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Half and Full Duplex</a:t>
            </a:r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1" b="41943"/>
          <a:stretch>
            <a:fillRect/>
          </a:stretch>
        </p:blipFill>
        <p:spPr bwMode="auto">
          <a:xfrm>
            <a:off x="238125" y="1358015"/>
            <a:ext cx="890587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41" b="44118"/>
          <a:stretch>
            <a:fillRect/>
          </a:stretch>
        </p:blipFill>
        <p:spPr bwMode="auto">
          <a:xfrm>
            <a:off x="273813" y="3696632"/>
            <a:ext cx="8734425" cy="169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LAN Topologies</a:t>
            </a:r>
          </a:p>
        </p:txBody>
      </p:sp>
      <p:pic>
        <p:nvPicPr>
          <p:cNvPr id="10752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768" r="-19768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Logical Topology for Shared Media</a:t>
            </a:r>
          </a:p>
        </p:txBody>
      </p:sp>
      <p:pic>
        <p:nvPicPr>
          <p:cNvPr id="10957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36688"/>
            <a:ext cx="7470775" cy="223043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3943350"/>
            <a:ext cx="7477125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Contention-Based Access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430140"/>
              </p:ext>
            </p:extLst>
          </p:nvPr>
        </p:nvGraphicFramePr>
        <p:xfrm>
          <a:off x="627545" y="4147285"/>
          <a:ext cx="7915275" cy="1316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3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518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929">
                <a:tc>
                  <a:txBody>
                    <a:bodyPr/>
                    <a:lstStyle/>
                    <a:p>
                      <a:r>
                        <a:rPr lang="en-CA" sz="1800" dirty="0"/>
                        <a:t>Characteristics</a:t>
                      </a:r>
                    </a:p>
                  </a:txBody>
                  <a:tcPr marL="91443" marR="91443" marT="45731" marB="4573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Contention-Based Technologies</a:t>
                      </a:r>
                    </a:p>
                  </a:txBody>
                  <a:tcPr marL="91443" marR="91443" marT="45731" marB="457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45108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dirty="0"/>
                        <a:t>Stations can transmit</a:t>
                      </a:r>
                      <a:r>
                        <a:rPr lang="en-CA" sz="1400" baseline="0" dirty="0"/>
                        <a:t> at any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/>
                        <a:t>Collision exist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/>
                        <a:t>There are mechanisms to resolve contention for the media</a:t>
                      </a:r>
                      <a:endParaRPr lang="en-CA" sz="1400" dirty="0"/>
                    </a:p>
                  </a:txBody>
                  <a:tcPr marL="91443" marR="91443" marT="45731" marB="45731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dirty="0"/>
                        <a:t>CSMA/CD for 802.3 Ethernet networks</a:t>
                      </a:r>
                      <a:endParaRPr lang="en-CA" sz="1400" baseline="0" dirty="0"/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/>
                        <a:t>CSMA/CA for 802.11 wireless  networks</a:t>
                      </a:r>
                      <a:endParaRPr lang="en-CA" sz="1400" dirty="0"/>
                    </a:p>
                  </a:txBody>
                  <a:tcPr marL="91443" marR="91443" marT="45731" marB="457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162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338997"/>
            <a:ext cx="7470775" cy="22304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Chapter 4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z="2400" dirty="0">
                <a:latin typeface="Arial" charset="0"/>
              </a:rPr>
              <a:t>4.1  Data Link Layer Protocols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4.2  Media Access Control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4.3  Summary</a:t>
            </a:r>
          </a:p>
        </p:txBody>
      </p:sp>
    </p:spTree>
    <p:extLst>
      <p:ext uri="{BB962C8B-B14F-4D97-AF65-F5344CB8AC3E}">
        <p14:creationId xmlns:p14="http://schemas.microsoft.com/office/powerpoint/2010/main" val="18426736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Multi-Access Topology</a:t>
            </a:r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2" b="42754"/>
          <a:stretch>
            <a:fillRect/>
          </a:stretch>
        </p:blipFill>
        <p:spPr bwMode="auto">
          <a:xfrm>
            <a:off x="786878" y="1650313"/>
            <a:ext cx="7054288" cy="391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Controlled Access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52488" y="4433888"/>
          <a:ext cx="7477125" cy="1528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5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220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615">
                <a:tc>
                  <a:txBody>
                    <a:bodyPr/>
                    <a:lstStyle/>
                    <a:p>
                      <a:r>
                        <a:rPr lang="en-CA" sz="1800" dirty="0"/>
                        <a:t>Characteristics</a:t>
                      </a:r>
                    </a:p>
                  </a:txBody>
                  <a:tcPr marT="45691" marB="45691"/>
                </a:tc>
                <a:tc>
                  <a:txBody>
                    <a:bodyPr/>
                    <a:lstStyle/>
                    <a:p>
                      <a:r>
                        <a:rPr lang="en-CA" sz="1800" dirty="0"/>
                        <a:t>Controlled Access Technologies</a:t>
                      </a:r>
                    </a:p>
                  </a:txBody>
                  <a:tcPr marT="45691" marB="4569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58147"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dirty="0"/>
                        <a:t>Only one station can transmit</a:t>
                      </a:r>
                      <a:r>
                        <a:rPr lang="en-CA" sz="1400" baseline="0" dirty="0"/>
                        <a:t> at a time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/>
                        <a:t>Devices wishing to transmit must wait their turn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/>
                        <a:t>No collisions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/>
                        <a:t>May use a token passing method</a:t>
                      </a:r>
                      <a:endParaRPr lang="en-CA" sz="1400" dirty="0"/>
                    </a:p>
                  </a:txBody>
                  <a:tcPr marT="45691" marB="45691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dirty="0"/>
                        <a:t>Token Ring</a:t>
                      </a:r>
                      <a:r>
                        <a:rPr lang="en-CA" sz="1400" baseline="0" dirty="0"/>
                        <a:t> (IEEE 802.5)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400" baseline="0" dirty="0"/>
                        <a:t>Fiber Distributed Data Interface (FDDI)</a:t>
                      </a:r>
                      <a:endParaRPr lang="en-CA" sz="1400" dirty="0"/>
                    </a:p>
                  </a:txBody>
                  <a:tcPr marT="45691" marB="4569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57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1647825"/>
            <a:ext cx="7477125" cy="2209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LAN Topologies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Ring Topology</a:t>
            </a:r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82" b="38287"/>
          <a:stretch>
            <a:fillRect/>
          </a:stretch>
        </p:blipFill>
        <p:spPr bwMode="auto">
          <a:xfrm>
            <a:off x="734503" y="1642882"/>
            <a:ext cx="8036765" cy="378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2178-0D82-4965-871A-CD7C489F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(LAN) explained – Video </a:t>
            </a:r>
          </a:p>
        </p:txBody>
      </p:sp>
      <p:pic>
        <p:nvPicPr>
          <p:cNvPr id="6" name="Chap4-Local Area Network (LAN) explained!">
            <a:hlinkClick r:id="" action="ppaction://media"/>
            <a:extLst>
              <a:ext uri="{FF2B5EF4-FFF2-40B4-BE49-F238E27FC236}">
                <a16:creationId xmlns:a16="http://schemas.microsoft.com/office/drawing/2014/main" id="{31BBC8A9-0E1E-42CE-B0AE-728BFD3854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8137"/>
          <a:stretch/>
        </p:blipFill>
        <p:spPr>
          <a:xfrm>
            <a:off x="231775" y="1408992"/>
            <a:ext cx="8734425" cy="5005876"/>
          </a:xfrm>
        </p:spPr>
      </p:pic>
    </p:spTree>
    <p:extLst>
      <p:ext uri="{BB962C8B-B14F-4D97-AF65-F5344CB8AC3E}">
        <p14:creationId xmlns:p14="http://schemas.microsoft.com/office/powerpoint/2010/main" val="9551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The Frame</a:t>
            </a:r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>
            <a:fillRect/>
          </a:stretch>
        </p:blipFill>
        <p:spPr bwMode="auto">
          <a:xfrm>
            <a:off x="154650" y="1334641"/>
            <a:ext cx="8004027" cy="244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>
            <a:fillRect/>
          </a:stretch>
        </p:blipFill>
        <p:spPr bwMode="auto">
          <a:xfrm>
            <a:off x="305881" y="3855075"/>
            <a:ext cx="7921821" cy="2246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The Header</a:t>
            </a:r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43"/>
          <a:stretch>
            <a:fillRect/>
          </a:stretch>
        </p:blipFill>
        <p:spPr bwMode="auto">
          <a:xfrm>
            <a:off x="247283" y="1481974"/>
            <a:ext cx="8601638" cy="2659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Layer 2 Address</a:t>
            </a:r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13" y="1260475"/>
            <a:ext cx="7488237" cy="533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The Trailer</a:t>
            </a:r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84"/>
          <a:stretch>
            <a:fillRect/>
          </a:stretch>
        </p:blipFill>
        <p:spPr bwMode="auto">
          <a:xfrm>
            <a:off x="396735" y="1881060"/>
            <a:ext cx="8304213" cy="152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LAN and WAN Frames</a:t>
            </a: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32"/>
          <a:stretch>
            <a:fillRect/>
          </a:stretch>
        </p:blipFill>
        <p:spPr bwMode="auto">
          <a:xfrm>
            <a:off x="930275" y="1981200"/>
            <a:ext cx="7281863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Ethernet Frame</a:t>
            </a: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10" y="1376047"/>
            <a:ext cx="8685213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Purpose of the Data Link Layer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4.1 The Data Link Layer</a:t>
            </a:r>
          </a:p>
        </p:txBody>
      </p:sp>
      <p:pic>
        <p:nvPicPr>
          <p:cNvPr id="7885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581150"/>
            <a:ext cx="8439150" cy="461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Point-to-Point Protocol Frame</a:t>
            </a:r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37" y="1347383"/>
            <a:ext cx="8632295" cy="4506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Frame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802.11 Wireless Frame</a:t>
            </a:r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73" y="1301914"/>
            <a:ext cx="8647025" cy="4938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Network Access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Summary</a:t>
            </a:r>
          </a:p>
        </p:txBody>
      </p:sp>
      <p:sp>
        <p:nvSpPr>
          <p:cNvPr id="136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-342900" eaLnBrk="1" hangingPunct="1">
              <a:buFont typeface="Arial" charset="0"/>
              <a:buChar char="•"/>
            </a:pPr>
            <a:r>
              <a:rPr lang="en-US" sz="2800">
                <a:latin typeface="Arial" charset="0"/>
              </a:rPr>
              <a:t>Data </a:t>
            </a:r>
            <a:r>
              <a:rPr lang="en-US" sz="2800" dirty="0">
                <a:latin typeface="Arial" charset="0"/>
              </a:rPr>
              <a:t>Link Layer Protocols</a:t>
            </a:r>
          </a:p>
          <a:p>
            <a:pPr marL="461963" indent="-342900" eaLnBrk="1" hangingPunct="1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Media Access Control</a:t>
            </a:r>
          </a:p>
        </p:txBody>
      </p:sp>
    </p:spTree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38242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Purpose of the Data Link Layer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Data Link Sublayers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1979613" y="1981200"/>
          <a:ext cx="5392737" cy="36083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89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3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02097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Network</a:t>
                      </a:r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CA" sz="1400" b="1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2097">
                <a:tc rowSpan="2"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Data</a:t>
                      </a:r>
                      <a:r>
                        <a:rPr lang="en-CA" sz="1400" b="1" baseline="0" dirty="0"/>
                        <a:t> Link</a:t>
                      </a:r>
                      <a:endParaRPr lang="en-CA" sz="1400" b="1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400" b="1" dirty="0"/>
                        <a:t>LLC Sublayer</a:t>
                      </a:r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2097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400" b="1" dirty="0"/>
                        <a:t>MAC Sublayer</a:t>
                      </a:r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209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/>
                        <a:t>Physical</a:t>
                      </a:r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CA" sz="1400" b="1" dirty="0"/>
                    </a:p>
                  </a:txBody>
                  <a:tcPr marL="91451" marR="91451" marT="45708" marB="457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554776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anchor="ctr"/>
          <a:lstStyle/>
          <a:p>
            <a:pPr>
              <a:defRPr/>
            </a:pPr>
            <a:r>
              <a:rPr lang="en-CA" sz="1200" dirty="0"/>
              <a:t>802.3 </a:t>
            </a:r>
          </a:p>
          <a:p>
            <a:pPr>
              <a:defRPr/>
            </a:pPr>
            <a:r>
              <a:rPr lang="en-CA" sz="1200" dirty="0"/>
              <a:t>Ethernet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81640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vert270" anchor="ctr"/>
          <a:lstStyle/>
          <a:p>
            <a:pPr>
              <a:defRPr/>
            </a:pPr>
            <a:r>
              <a:rPr lang="en-CA" sz="1200" dirty="0"/>
              <a:t>802.11</a:t>
            </a:r>
          </a:p>
          <a:p>
            <a:pPr>
              <a:defRPr/>
            </a:pPr>
            <a:r>
              <a:rPr lang="en-CA" sz="1200" dirty="0"/>
              <a:t> Wi-Fi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795804" y="3788608"/>
            <a:ext cx="576000" cy="18000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vert270" anchor="ctr"/>
          <a:lstStyle/>
          <a:p>
            <a:pPr>
              <a:defRPr/>
            </a:pPr>
            <a:r>
              <a:rPr lang="en-CA" sz="1200" dirty="0"/>
              <a:t>802.15</a:t>
            </a:r>
          </a:p>
          <a:p>
            <a:pPr>
              <a:defRPr/>
            </a:pPr>
            <a:r>
              <a:rPr lang="en-CA" sz="1200" dirty="0"/>
              <a:t> Bluetooth</a:t>
            </a:r>
          </a:p>
        </p:txBody>
      </p:sp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Grp="1" noChangeArrowheads="1"/>
          </p:cNvSpPr>
          <p:nvPr>
            <p:ph type="title"/>
          </p:nvPr>
        </p:nvSpPr>
        <p:spPr>
          <a:xfrm>
            <a:off x="166065" y="324670"/>
            <a:ext cx="8772525" cy="838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Purpose of the Data Link Layer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4.2 Media Access Control</a:t>
            </a:r>
          </a:p>
        </p:txBody>
      </p:sp>
      <p:pic>
        <p:nvPicPr>
          <p:cNvPr id="8294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66"/>
          <a:stretch>
            <a:fillRect/>
          </a:stretch>
        </p:blipFill>
        <p:spPr bwMode="auto">
          <a:xfrm>
            <a:off x="166586" y="1145876"/>
            <a:ext cx="8890031" cy="54946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Purpose of the Data Link Layer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Providing Access to Media</a:t>
            </a:r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24"/>
          <a:stretch>
            <a:fillRect/>
          </a:stretch>
        </p:blipFill>
        <p:spPr bwMode="auto">
          <a:xfrm>
            <a:off x="607414" y="1201099"/>
            <a:ext cx="8158678" cy="4776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310865"/>
            <a:ext cx="8772525" cy="838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Data Link Layer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Layer 2 Frame Structure</a:t>
            </a:r>
          </a:p>
        </p:txBody>
      </p:sp>
      <p:pic>
        <p:nvPicPr>
          <p:cNvPr id="87042" name="Content Placeholder 1" descr="157-Datalink-PDU2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84" r="-8784"/>
          <a:stretch>
            <a:fillRect/>
          </a:stretch>
        </p:blipFill>
        <p:spPr>
          <a:xfrm>
            <a:off x="212725" y="1213866"/>
            <a:ext cx="8734425" cy="5086350"/>
          </a:xfrm>
        </p:spPr>
      </p:pic>
    </p:spTree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Layer 2 Frame Structure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Creating a Frame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72" y="1688366"/>
            <a:ext cx="8105884" cy="22876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Link Layer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Layer 2 Standards</a:t>
            </a:r>
          </a:p>
        </p:txBody>
      </p:sp>
      <p:pic>
        <p:nvPicPr>
          <p:cNvPr id="91138" name="Content Placeholder 1" descr="01fig93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424" b="-4424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7389</TotalTime>
  <Pages>28</Pages>
  <Words>551</Words>
  <Application>Microsoft Office PowerPoint</Application>
  <PresentationFormat>On-screen Show (4:3)</PresentationFormat>
  <Paragraphs>150</Paragraphs>
  <Slides>33</Slides>
  <Notes>32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Wingdings</vt:lpstr>
      <vt:lpstr>PPT-TMPLT-WHT_C</vt:lpstr>
      <vt:lpstr>NetAcad-4F_PPT-WHT_060408</vt:lpstr>
      <vt:lpstr>Chapter 4: Data Link Layer (OSI Model)</vt:lpstr>
      <vt:lpstr>Chapter 4</vt:lpstr>
      <vt:lpstr>Purpose of the Data Link Layer 4.1 The Data Link Layer</vt:lpstr>
      <vt:lpstr>Purpose of the Data Link Layer Data Link Sublayers</vt:lpstr>
      <vt:lpstr>Purpose of the Data Link Layer 4.2 Media Access Control</vt:lpstr>
      <vt:lpstr>Purpose of the Data Link Layer Providing Access to Media</vt:lpstr>
      <vt:lpstr>Data Link Layer Layer 2 Frame Structure</vt:lpstr>
      <vt:lpstr>Layer 2 Frame Structure Creating a Frame</vt:lpstr>
      <vt:lpstr>Data Link Layer Layer 2 Standards</vt:lpstr>
      <vt:lpstr>Layer 2 Standards Data Link Layer Standards</vt:lpstr>
      <vt:lpstr>Topologies Controlling Access to the Media</vt:lpstr>
      <vt:lpstr>Topologies Physical and Logical Topologies</vt:lpstr>
      <vt:lpstr>WAN Topologies Common Physical WAN Topologies</vt:lpstr>
      <vt:lpstr>WAN Topologies Physical Point-to-Point Topology</vt:lpstr>
      <vt:lpstr>WAN Topologies Logical Point-to-Point Topology</vt:lpstr>
      <vt:lpstr>WAN Topologies Half and Full Duplex</vt:lpstr>
      <vt:lpstr>LAN Topologies Physical LAN Topologies</vt:lpstr>
      <vt:lpstr>LAN Topologies Logical Topology for Shared Media</vt:lpstr>
      <vt:lpstr>LAN Topologies Contention-Based Access</vt:lpstr>
      <vt:lpstr>LAN Topologies Multi-Access Topology</vt:lpstr>
      <vt:lpstr>LAN Topologies Controlled Access</vt:lpstr>
      <vt:lpstr>LAN Topologies Ring Topology</vt:lpstr>
      <vt:lpstr>(LAN) explained – Video </vt:lpstr>
      <vt:lpstr>Data Link Frame The Frame</vt:lpstr>
      <vt:lpstr>Data Link Frame The Header</vt:lpstr>
      <vt:lpstr>Data Link Frame Layer 2 Address</vt:lpstr>
      <vt:lpstr>Data Link Frame The Trailer</vt:lpstr>
      <vt:lpstr>Data Link Frame LAN and WAN Frames</vt:lpstr>
      <vt:lpstr>Data Link Frame Ethernet Frame</vt:lpstr>
      <vt:lpstr>Data Link Frame Point-to-Point Protocol Frame</vt:lpstr>
      <vt:lpstr>Data Link Frame 802.11 Wireless Frame</vt:lpstr>
      <vt:lpstr>Network Access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Carolyn Ting</cp:lastModifiedBy>
  <cp:revision>713</cp:revision>
  <cp:lastPrinted>1999-01-27T00:54:54Z</cp:lastPrinted>
  <dcterms:created xsi:type="dcterms:W3CDTF">2006-10-23T15:07:30Z</dcterms:created>
  <dcterms:modified xsi:type="dcterms:W3CDTF">2020-06-11T01:49:34Z</dcterms:modified>
</cp:coreProperties>
</file>